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3" r:id="rId4"/>
    <p:sldId id="258" r:id="rId5"/>
    <p:sldId id="266" r:id="rId6"/>
    <p:sldId id="265" r:id="rId7"/>
    <p:sldId id="264" r:id="rId8"/>
    <p:sldId id="260" r:id="rId9"/>
    <p:sldId id="262" r:id="rId10"/>
    <p:sldId id="268" r:id="rId11"/>
    <p:sldId id="269" r:id="rId12"/>
    <p:sldId id="261" r:id="rId13"/>
    <p:sldId id="259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35" autoAdjust="0"/>
    <p:restoredTop sz="84691" autoAdjust="0"/>
  </p:normalViewPr>
  <p:slideViewPr>
    <p:cSldViewPr>
      <p:cViewPr varScale="1">
        <p:scale>
          <a:sx n="63" d="100"/>
          <a:sy n="63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4E511-0AD9-49D8-8E71-D577A6D0BA9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5A19D-E111-4BBA-BE05-C6ED639DB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7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stay ahead of the competition though, AWS needs to understand what their competitors offer for tools, services, and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06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using these indicators,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companies can leverage an accurate understanding of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market and enable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industry executive decision makers to strategically position their companies to exploit the connected solutions industry.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10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two differences are important because it helps companies determine where their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 fits in and where their efforts need to be concentered 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35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requires a huge amount of storage and information processing, the ideal competitor platform and infrastructure for AWS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other commercial cloud providers.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requires a huge amount of storage and information processing, the ideal competitor platform and infrastructure for AWS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other commercial cloud providers.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7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Figure (2) depicts Crisp Research’s findings.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higher average indicates the strong relationship to competition to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91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biggest strengths of AWS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analytics is in the automation of many processes which can save the customer time and improve business efficiency.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27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robust system delivers the right message to the right audience at the right time. Amazon Athena is 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serverless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interactive query service that simplifies data analysis which provides ad targeting algorithms.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55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Couple together Google’s massive online presence and their premium service, Google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AdWords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AWS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be one of the first names seen when users search for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online services.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A19D-E111-4BBA-BE05-C6ED639DBF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B3F52C3-AA84-4806-A77B-56B70F852922}" type="datetimeFigureOut">
              <a:rPr lang="en-US" smtClean="0"/>
              <a:t>16-May-18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E69876-092D-4DE2-A328-C125D50D27D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hostingfacts.com/internet-facts-stats-2016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Emerging Technology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Emerging Technologies &amp; Issues</a:t>
            </a:r>
          </a:p>
        </p:txBody>
      </p:sp>
    </p:spTree>
    <p:extLst>
      <p:ext uri="{BB962C8B-B14F-4D97-AF65-F5344CB8AC3E}">
        <p14:creationId xmlns:p14="http://schemas.microsoft.com/office/powerpoint/2010/main" val="3736547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Introduction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today’s world, with the growing number of connected devices, Amazon Web Services (AWS) needs to ensure they continue to provide and improve upon applications they offer for Internet of Things (</a:t>
            </a:r>
            <a:r>
              <a:rPr lang="en-US" dirty="0" err="1"/>
              <a:t>IoT</a:t>
            </a:r>
            <a:r>
              <a:rPr lang="en-US" dirty="0"/>
              <a:t>). </a:t>
            </a:r>
          </a:p>
          <a:p>
            <a:r>
              <a:rPr lang="en-US" dirty="0"/>
              <a:t> Technologies like AWS </a:t>
            </a:r>
            <a:r>
              <a:rPr lang="en-US" dirty="0" err="1"/>
              <a:t>IoT</a:t>
            </a:r>
            <a:r>
              <a:rPr lang="en-US" dirty="0"/>
              <a:t> cloud services can bring big productivity and flexibility benefits to any organization.  </a:t>
            </a:r>
          </a:p>
        </p:txBody>
      </p:sp>
    </p:spTree>
    <p:extLst>
      <p:ext uri="{BB962C8B-B14F-4D97-AF65-F5344CB8AC3E}">
        <p14:creationId xmlns:p14="http://schemas.microsoft.com/office/powerpoint/2010/main" val="405395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Industry Analysis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</a:t>
            </a:r>
            <a:r>
              <a:rPr lang="en-US" dirty="0" err="1"/>
              <a:t>Lueth</a:t>
            </a:r>
            <a:r>
              <a:rPr lang="en-US" dirty="0"/>
              <a:t> (2014), the Internet of Things (</a:t>
            </a:r>
            <a:r>
              <a:rPr lang="en-US" dirty="0" err="1"/>
              <a:t>IoT</a:t>
            </a:r>
            <a:r>
              <a:rPr lang="en-US" dirty="0"/>
              <a:t>) industry will be become a multi-trillion-dollar market by 2020. </a:t>
            </a:r>
          </a:p>
          <a:p>
            <a:r>
              <a:rPr lang="en-US" dirty="0"/>
              <a:t>In </a:t>
            </a:r>
            <a:r>
              <a:rPr lang="en-US" dirty="0" err="1"/>
              <a:t>Lueth’s</a:t>
            </a:r>
            <a:r>
              <a:rPr lang="en-US" dirty="0"/>
              <a:t> industry analysis, the </a:t>
            </a:r>
            <a:r>
              <a:rPr lang="en-US" dirty="0" err="1"/>
              <a:t>IoT</a:t>
            </a:r>
            <a:r>
              <a:rPr lang="en-US" dirty="0"/>
              <a:t> industry market is driven by certain measures to include the numbered of connected devices, revenue, the economic value, and amount of IP traffic associated with </a:t>
            </a:r>
            <a:r>
              <a:rPr lang="en-US" dirty="0" err="1"/>
              <a:t>IoT</a:t>
            </a:r>
            <a:r>
              <a:rPr lang="en-US" dirty="0"/>
              <a:t> connected devices.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3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Because </a:t>
            </a:r>
            <a:r>
              <a:rPr lang="en-US" dirty="0" err="1"/>
              <a:t>IoT</a:t>
            </a:r>
            <a:r>
              <a:rPr lang="en-US" dirty="0"/>
              <a:t> encompasses many different aspects and definitions of connected devices. </a:t>
            </a:r>
            <a:r>
              <a:rPr lang="en-US" dirty="0" err="1"/>
              <a:t>IoT</a:t>
            </a:r>
            <a:r>
              <a:rPr lang="en-US" dirty="0"/>
              <a:t> Analytics firm developed a market segmentation to help identify the </a:t>
            </a:r>
            <a:r>
              <a:rPr lang="en-US" dirty="0" err="1"/>
              <a:t>IoT</a:t>
            </a:r>
            <a:r>
              <a:rPr lang="en-US" dirty="0"/>
              <a:t> ecosystem. </a:t>
            </a:r>
          </a:p>
          <a:p>
            <a:r>
              <a:rPr lang="en-US" dirty="0"/>
              <a:t>The </a:t>
            </a:r>
            <a:r>
              <a:rPr lang="en-US" dirty="0" err="1"/>
              <a:t>IoT</a:t>
            </a:r>
            <a:r>
              <a:rPr lang="en-US" dirty="0"/>
              <a:t> ecosystem segmentation helps companies understand the difference between different aspects of the </a:t>
            </a:r>
            <a:r>
              <a:rPr lang="en-US" dirty="0" err="1"/>
              <a:t>IoT</a:t>
            </a:r>
            <a:r>
              <a:rPr lang="en-US" dirty="0"/>
              <a:t> industry in order to better focus marketing and efforts.</a:t>
            </a:r>
          </a:p>
          <a:p>
            <a:r>
              <a:rPr lang="en-US" dirty="0"/>
              <a:t> Figure (1) breaks down </a:t>
            </a:r>
            <a:r>
              <a:rPr lang="en-US" dirty="0" err="1"/>
              <a:t>IoT</a:t>
            </a:r>
            <a:r>
              <a:rPr lang="en-US" dirty="0"/>
              <a:t> industry differences between two market segments; Consumer-facing and Business facing.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1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Competitor Analysis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Amazon Web Services (AWS) launched their Internet of Things (</a:t>
            </a:r>
            <a:r>
              <a:rPr lang="en-US" dirty="0" err="1"/>
              <a:t>IoT</a:t>
            </a:r>
            <a:r>
              <a:rPr lang="en-US" dirty="0"/>
              <a:t>) services because they recognized the potential of integrated their top of the line cloud standards with the ever growing popularity of connected devices. </a:t>
            </a:r>
          </a:p>
          <a:p>
            <a:r>
              <a:rPr lang="en-US" dirty="0"/>
              <a:t>AWS’s cloud services is a huge network conduit perfectly suited for existing AWS customers to ingrate their </a:t>
            </a:r>
            <a:r>
              <a:rPr lang="en-US" dirty="0" err="1"/>
              <a:t>IoT</a:t>
            </a:r>
            <a:r>
              <a:rPr lang="en-US" dirty="0"/>
              <a:t> infrastructure to AWS’s cloud infrastructure.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3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Crisp Research company conducted an AWS </a:t>
            </a:r>
            <a:r>
              <a:rPr lang="en-US" dirty="0" err="1"/>
              <a:t>IoT</a:t>
            </a:r>
            <a:r>
              <a:rPr lang="en-US" dirty="0"/>
              <a:t> competitor analysis which included 16 different </a:t>
            </a:r>
            <a:r>
              <a:rPr lang="en-US" dirty="0" err="1"/>
              <a:t>IoT</a:t>
            </a:r>
            <a:r>
              <a:rPr lang="en-US" dirty="0"/>
              <a:t> providers that could be comparable to AWS </a:t>
            </a:r>
            <a:r>
              <a:rPr lang="en-US" dirty="0" err="1"/>
              <a:t>IoT</a:t>
            </a:r>
            <a:r>
              <a:rPr lang="en-US" dirty="0"/>
              <a:t> service offerings.</a:t>
            </a:r>
          </a:p>
          <a:p>
            <a:r>
              <a:rPr lang="en-US" dirty="0"/>
              <a:t>In order to be fair and have consistent standards, the analysis was broken down into two categories; product value creation and vendor performance.</a:t>
            </a:r>
          </a:p>
          <a:p>
            <a:r>
              <a:rPr lang="en-US" dirty="0"/>
              <a:t> By averaging product value creation and vendor performance, a percentage is created to better determine a clear </a:t>
            </a:r>
            <a:r>
              <a:rPr lang="en-US" dirty="0" err="1"/>
              <a:t>IoT</a:t>
            </a:r>
            <a:r>
              <a:rPr lang="en-US" dirty="0"/>
              <a:t> competitor analysis.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7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5638"/>
            <a:ext cx="8229600" cy="208756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Development and Implementation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development and implementation process will start immediately after decision-makers’ approval. </a:t>
            </a:r>
          </a:p>
          <a:p>
            <a:r>
              <a:rPr lang="en-US" dirty="0"/>
              <a:t>All tasks will start and complete during the weekdays, which will give the team one month to finish the process.</a:t>
            </a:r>
          </a:p>
        </p:txBody>
      </p:sp>
    </p:spTree>
    <p:extLst>
      <p:ext uri="{BB962C8B-B14F-4D97-AF65-F5344CB8AC3E}">
        <p14:creationId xmlns:p14="http://schemas.microsoft.com/office/powerpoint/2010/main" val="343188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945584"/>
              </p:ext>
            </p:extLst>
          </p:nvPr>
        </p:nvGraphicFramePr>
        <p:xfrm>
          <a:off x="1066800" y="1295399"/>
          <a:ext cx="6781800" cy="5281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4001"/>
                <a:gridCol w="1497799"/>
              </a:tblGrid>
              <a:tr h="606136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Tasks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96778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Staff/Stakeholders’ meeting.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Gathering Information to identify project’s purpose, goals, and target audience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days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7504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Planning: Website map and Wireframe Creation</a:t>
                      </a:r>
                    </a:p>
                    <a:p>
                      <a:pPr marL="742950" marR="0" lvl="1" indent="-28575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Identifying functional and non-functional requirements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days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75043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Design: page layouts, review, and approval cycle</a:t>
                      </a:r>
                    </a:p>
                    <a:p>
                      <a:pPr marL="91440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3.1 Discussing design concepts of server-less (Lambda) and server-based (EC2) AWS services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days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712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865704"/>
              </p:ext>
            </p:extLst>
          </p:nvPr>
        </p:nvGraphicFramePr>
        <p:xfrm>
          <a:off x="762000" y="914401"/>
          <a:ext cx="7086600" cy="5661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21485"/>
                <a:gridCol w="1565115"/>
              </a:tblGrid>
              <a:tr h="213360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>
                          <a:effectLst/>
                        </a:rPr>
                        <a:t>Validation of AWS Services</a:t>
                      </a:r>
                    </a:p>
                    <a:p>
                      <a:pPr marL="742950" marR="0" lvl="1" indent="-28575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Find sample codes</a:t>
                      </a:r>
                    </a:p>
                    <a:p>
                      <a:pPr marL="742950" marR="0" lvl="1" indent="-28575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dirty="0">
                          <a:effectLst/>
                        </a:rPr>
                        <a:t>Test and validate AWS services for the needs of the web application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 days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680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>
                          <a:effectLst/>
                        </a:rPr>
                        <a:t>Selecting file services with cost considerations on location, redundancy, archiving compression, and security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 days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>
                          <a:effectLst/>
                        </a:rPr>
                        <a:t>Selecting data service (licensed or open source)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day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>
                          <a:effectLst/>
                        </a:rPr>
                        <a:t>Testing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 day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>
                          <a:effectLst/>
                        </a:rPr>
                        <a:t>End users’ training (if necessary)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 days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Total Days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 days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13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Marketing- Target Markets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who uses any type of internet-connected devices, which is really everyone, this includes really all ages and classes of people. </a:t>
            </a:r>
          </a:p>
          <a:p>
            <a:r>
              <a:rPr lang="en-US" dirty="0"/>
              <a:t>Today there are over 3.8 billion users connected in the world. EC is responsible for around 2 Trillion dollars in sales last year.</a:t>
            </a:r>
          </a:p>
        </p:txBody>
      </p:sp>
    </p:spTree>
    <p:extLst>
      <p:ext uri="{BB962C8B-B14F-4D97-AF65-F5344CB8AC3E}">
        <p14:creationId xmlns:p14="http://schemas.microsoft.com/office/powerpoint/2010/main" val="528908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Marketing-Data Analytics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biggest issues with data from </a:t>
            </a:r>
            <a:r>
              <a:rPr lang="en-US" dirty="0" err="1"/>
              <a:t>IoT</a:t>
            </a:r>
            <a:r>
              <a:rPr lang="en-US" dirty="0"/>
              <a:t> is that it is highly unstructured which can make analysis difficult utilizing traditional tools.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Data from these devices need to be cleaned before analysis is performed which can be a lengthy and time-consuming process.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287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analytic filters that are utilized can filter, transform and enrich data before storing it in for analysis.</a:t>
            </a:r>
          </a:p>
          <a:p>
            <a:r>
              <a:rPr lang="en-US" dirty="0"/>
              <a:t>According to AWS </a:t>
            </a:r>
            <a:r>
              <a:rPr lang="en-US" dirty="0" err="1"/>
              <a:t>IoT</a:t>
            </a:r>
            <a:r>
              <a:rPr lang="en-US" dirty="0"/>
              <a:t> Analytics Overview - Amazon Web Services, (</a:t>
            </a:r>
            <a:r>
              <a:rPr lang="en-US" dirty="0" err="1"/>
              <a:t>n.d.</a:t>
            </a:r>
            <a:r>
              <a:rPr lang="en-US" dirty="0"/>
              <a:t>), You can build a scalable analytics pipeline on AWS to consistently track data and make data-informed decisions to optimize the performance of your products (ex. targeting algorithms).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27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Marketing Considerations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marketing for a company that offers comprehensive </a:t>
            </a:r>
            <a:r>
              <a:rPr lang="en-US" dirty="0" err="1"/>
              <a:t>IoT</a:t>
            </a:r>
            <a:r>
              <a:rPr lang="en-US" dirty="0"/>
              <a:t> services, it is important to consider the most cost-effective and efficient means possible.  </a:t>
            </a:r>
          </a:p>
          <a:p>
            <a:r>
              <a:rPr lang="en-US" dirty="0"/>
              <a:t>To be in the best marketing position to succeed, AWS should utilize Google to generate user traffic to the AWS’s website so that online users can see what </a:t>
            </a:r>
            <a:r>
              <a:rPr lang="en-US" dirty="0" err="1"/>
              <a:t>IoT</a:t>
            </a:r>
            <a:r>
              <a:rPr lang="en-US" dirty="0"/>
              <a:t> services AWS has to offer.</a:t>
            </a:r>
          </a:p>
        </p:txBody>
      </p:sp>
    </p:spTree>
    <p:extLst>
      <p:ext uri="{BB962C8B-B14F-4D97-AF65-F5344CB8AC3E}">
        <p14:creationId xmlns:p14="http://schemas.microsoft.com/office/powerpoint/2010/main" val="670242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References 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AWS </a:t>
            </a:r>
            <a:r>
              <a:rPr lang="en-US" dirty="0" err="1"/>
              <a:t>IoT</a:t>
            </a:r>
            <a:r>
              <a:rPr lang="en-US" dirty="0"/>
              <a:t> Services Overview - Amazon Web Services. (</a:t>
            </a:r>
            <a:r>
              <a:rPr lang="en-US" dirty="0" err="1"/>
              <a:t>n.d.</a:t>
            </a:r>
            <a:r>
              <a:rPr lang="en-US" dirty="0"/>
              <a:t>). Retrieved April 21, 2018, from https://aws.amazon.com/iot/</a:t>
            </a:r>
          </a:p>
          <a:p>
            <a:r>
              <a:rPr lang="en-US" dirty="0"/>
              <a:t>Crisp Vendor Universe (2016). Evaluation of </a:t>
            </a:r>
            <a:r>
              <a:rPr lang="en-US" dirty="0" err="1"/>
              <a:t>IoT</a:t>
            </a:r>
            <a:r>
              <a:rPr lang="en-US" dirty="0"/>
              <a:t> Backend Providers. Retrieved May 3, 2018 from https://d1.awsstatic.com/analyst-reports/CVU_Evaluation-of-IoT-Backend-Providers_shortversion_AWS_LogoNew.pdf.</a:t>
            </a:r>
          </a:p>
          <a:p>
            <a:r>
              <a:rPr lang="en-US" dirty="0"/>
              <a:t>Digital Marketing - Amazon Web Services (AWS). (</a:t>
            </a:r>
            <a:r>
              <a:rPr lang="en-US" dirty="0" err="1"/>
              <a:t>n.d.</a:t>
            </a:r>
            <a:r>
              <a:rPr lang="en-US" dirty="0"/>
              <a:t>). Retrieved from https://aws.amazon.com/digital-marketing/</a:t>
            </a:r>
          </a:p>
          <a:p>
            <a:r>
              <a:rPr lang="en-US" dirty="0"/>
              <a:t>Hunt, R. (2018, May 1). AWS </a:t>
            </a:r>
            <a:r>
              <a:rPr lang="en-US" dirty="0" err="1"/>
              <a:t>IoT</a:t>
            </a:r>
            <a:r>
              <a:rPr lang="en-US" dirty="0"/>
              <a:t> Analytics Overview - Amazon Web Services. Retrieved from https://aws.amazon.com/iot-analytics/</a:t>
            </a:r>
          </a:p>
          <a:p>
            <a:r>
              <a:rPr lang="en-US" dirty="0"/>
              <a:t>John Stevens(2017 Aug 17) </a:t>
            </a:r>
            <a:r>
              <a:rPr lang="en-US" dirty="0">
                <a:hlinkClick r:id="rId2" tooltip="Internet Stats &amp; Facts for 2017"/>
              </a:rPr>
              <a:t>Internet Stats &amp; Facts for 2017</a:t>
            </a:r>
            <a:r>
              <a:rPr lang="en-US" dirty="0"/>
              <a:t>, Retrieved from https://hostingfacts.com/internet-facts-stats-2016/</a:t>
            </a:r>
          </a:p>
          <a:p>
            <a:r>
              <a:rPr lang="en-US" dirty="0" err="1"/>
              <a:t>Lueth</a:t>
            </a:r>
            <a:r>
              <a:rPr lang="en-US" dirty="0"/>
              <a:t>, K. (2014, October 17). </a:t>
            </a:r>
            <a:r>
              <a:rPr lang="en-US" dirty="0" err="1"/>
              <a:t>IoT</a:t>
            </a:r>
            <a:r>
              <a:rPr lang="en-US" dirty="0"/>
              <a:t> Market – Forecasts at a glance. Retrieved May 2, 2018, from https://iot-analytics.com/iot-market-forecasts-overview/</a:t>
            </a:r>
          </a:p>
          <a:p>
            <a:r>
              <a:rPr lang="en-US" dirty="0" err="1"/>
              <a:t>Lueth</a:t>
            </a:r>
            <a:r>
              <a:rPr lang="en-US" dirty="0"/>
              <a:t>, K. (2014, October 31). </a:t>
            </a:r>
            <a:r>
              <a:rPr lang="en-US" dirty="0" err="1"/>
              <a:t>IoT</a:t>
            </a:r>
            <a:r>
              <a:rPr lang="en-US" dirty="0"/>
              <a:t> market segments – Biggest opportunities in industrial manufacturing. Retrieved May 3, 2018, from https://iot-analytics.com/iot-market-segments-analysis/</a:t>
            </a:r>
          </a:p>
          <a:p>
            <a:r>
              <a:rPr lang="en-US" dirty="0" err="1"/>
              <a:t>Valacich</a:t>
            </a:r>
            <a:r>
              <a:rPr lang="en-US" dirty="0"/>
              <a:t>, J. &amp; Schneider, C. (2018). Information Systems Today: Managing in the Digital World (8th Edition). New York: Pearson.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067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</TotalTime>
  <Words>1032</Words>
  <Application>Microsoft Office PowerPoint</Application>
  <PresentationFormat>On-screen Show (4:3)</PresentationFormat>
  <Paragraphs>88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Apex</vt:lpstr>
      <vt:lpstr>Emerging Technology Plan</vt:lpstr>
      <vt:lpstr>Introduction </vt:lpstr>
      <vt:lpstr>Industry Analysis </vt:lpstr>
      <vt:lpstr>PowerPoint Presentation</vt:lpstr>
      <vt:lpstr>Competitor Analysis </vt:lpstr>
      <vt:lpstr>PowerPoint Presentation</vt:lpstr>
      <vt:lpstr>Development and Implementation </vt:lpstr>
      <vt:lpstr>PowerPoint Presentation</vt:lpstr>
      <vt:lpstr>PowerPoint Presentation</vt:lpstr>
      <vt:lpstr>Marketing- Target Markets </vt:lpstr>
      <vt:lpstr>Marketing-Data Analytics </vt:lpstr>
      <vt:lpstr>PowerPoint Presentation</vt:lpstr>
      <vt:lpstr>Marketing Considerations </vt:lpstr>
      <vt:lpstr>References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Technology Plan</dc:title>
  <dc:creator>Hellen</dc:creator>
  <cp:lastModifiedBy>John</cp:lastModifiedBy>
  <cp:revision>3</cp:revision>
  <dcterms:created xsi:type="dcterms:W3CDTF">2018-05-16T13:14:58Z</dcterms:created>
  <dcterms:modified xsi:type="dcterms:W3CDTF">2018-05-16T15:35:51Z</dcterms:modified>
</cp:coreProperties>
</file>